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57" r:id="rId5"/>
    <p:sldId id="262" r:id="rId6"/>
    <p:sldId id="260" r:id="rId7"/>
    <p:sldId id="263" r:id="rId8"/>
    <p:sldId id="264" r:id="rId9"/>
    <p:sldId id="261" r:id="rId10"/>
    <p:sldId id="26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705"/>
    <p:restoredTop sz="94684"/>
  </p:normalViewPr>
  <p:slideViewPr>
    <p:cSldViewPr snapToGrid="0">
      <p:cViewPr varScale="1">
        <p:scale>
          <a:sx n="82" d="100"/>
          <a:sy n="82" d="100"/>
        </p:scale>
        <p:origin x="192" y="8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441346-4F64-4467-D635-C08425B3A8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BFA39E8-106C-4D7C-AEE1-9CE5159AFA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E999DE-8F4F-F5E9-29A3-DA893E109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E651-9F8E-7F48-A1E1-2D83EEB0C7B7}" type="datetimeFigureOut">
              <a:rPr kumimoji="1" lang="zh-CN" altLang="en-US" smtClean="0"/>
              <a:t>2026/4/24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D7811A6-5EA1-A41E-5F06-74AC959F0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CFAFC2D-DDBE-FEA4-CDD3-61E1B96FE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FBF22-B817-0A44-8FF4-9672664F47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8111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A02EDF-3510-8826-DBDA-720F75194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4B04576-6EE4-B827-BB6A-C5E0484228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2D9C2E-1CEC-A045-4F02-761401DEE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E651-9F8E-7F48-A1E1-2D83EEB0C7B7}" type="datetimeFigureOut">
              <a:rPr kumimoji="1" lang="zh-CN" altLang="en-US" smtClean="0"/>
              <a:t>2026/4/24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0E669B-CFF1-000D-BDD2-D90C675BB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51D9E5-08C6-B16C-2578-55F06859B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FBF22-B817-0A44-8FF4-9672664F47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08284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3C8B6C7-0740-4CAC-6E5A-8CFFE6459A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66C7C69-7AA5-93AF-3640-C19D5C4B14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03991D-302F-660A-6768-A9B46BF96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E651-9F8E-7F48-A1E1-2D83EEB0C7B7}" type="datetimeFigureOut">
              <a:rPr kumimoji="1" lang="zh-CN" altLang="en-US" smtClean="0"/>
              <a:t>2026/4/24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4DE4CC-2025-12D3-8CD0-9EEAE0E9A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3CEE04-2DAF-3D3F-FF71-211BF97C1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FBF22-B817-0A44-8FF4-9672664F47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02964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145852-2808-5963-10BB-0A876185B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CA4390-4A28-87F7-AC59-442D489ECE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B463EB-AA19-1A12-61D9-E4AACEA79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E651-9F8E-7F48-A1E1-2D83EEB0C7B7}" type="datetimeFigureOut">
              <a:rPr kumimoji="1" lang="zh-CN" altLang="en-US" smtClean="0"/>
              <a:t>2026/4/24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2B852C-09DC-65A3-3EE4-9DADF345C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6C4C78-084D-57F5-F637-72AC3B35B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FBF22-B817-0A44-8FF4-9672664F47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06946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9CEE26-04E1-2734-A90C-E7CB71F8A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853D34-78C1-80A3-BE4F-F339BFD74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FCFFB1-ED76-B819-C391-4790443AC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E651-9F8E-7F48-A1E1-2D83EEB0C7B7}" type="datetimeFigureOut">
              <a:rPr kumimoji="1" lang="zh-CN" altLang="en-US" smtClean="0"/>
              <a:t>2026/4/24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658071-731B-628D-F0E6-8229E41A8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9055781-EB25-041A-CCAF-09C998089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FBF22-B817-0A44-8FF4-9672664F47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4417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6A0B1A-91E6-E71E-AD6C-5A04CB11C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D05CA60-CA81-F257-8DBF-74BAC22063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F1297A9-3B7F-FB7C-F590-85F48FD63F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95834F-A093-DC48-B0AB-911D74865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E651-9F8E-7F48-A1E1-2D83EEB0C7B7}" type="datetimeFigureOut">
              <a:rPr kumimoji="1" lang="zh-CN" altLang="en-US" smtClean="0"/>
              <a:t>2026/4/24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7EB8F02-FC37-09C4-2C8C-19F88BE4D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2ED895F-E231-3262-A6C8-50ED033B4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FBF22-B817-0A44-8FF4-9672664F47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6120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D7075B-E2A6-8545-8291-E268FF595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0E593B-6AF3-D895-E033-ACF213615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36CAF2A-BE66-D56A-E452-9D0AC2B688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F4A95BE-ABA5-F6A2-7980-FCA8EA7ABD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E29397C-0717-2DA7-0D71-BFAAE03496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63CADC2-4602-7625-5BAA-CCD83508F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E651-9F8E-7F48-A1E1-2D83EEB0C7B7}" type="datetimeFigureOut">
              <a:rPr kumimoji="1" lang="zh-CN" altLang="en-US" smtClean="0"/>
              <a:t>2026/4/24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73C82CA-3657-B512-7B3B-CCF8C4097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B9DFB1D-C2AD-ACB3-4F27-3D13D65A9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FBF22-B817-0A44-8FF4-9672664F47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49723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1F5055-C9AF-53F2-EA33-393E3FB83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B5B1629-5E37-2715-1836-272DB1780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E651-9F8E-7F48-A1E1-2D83EEB0C7B7}" type="datetimeFigureOut">
              <a:rPr kumimoji="1" lang="zh-CN" altLang="en-US" smtClean="0"/>
              <a:t>2026/4/24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4511810-0179-2D18-085B-042EAA964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6C92A88-209F-8956-F9C4-8EA8246B2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FBF22-B817-0A44-8FF4-9672664F47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1206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9B8CA9D-7926-EF5D-B50D-9B726E2B4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E651-9F8E-7F48-A1E1-2D83EEB0C7B7}" type="datetimeFigureOut">
              <a:rPr kumimoji="1" lang="zh-CN" altLang="en-US" smtClean="0"/>
              <a:t>2026/4/24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F412CB7-AC68-B350-833D-1F837A8B1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2F19996-E39C-DF95-5FCD-E91336160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FBF22-B817-0A44-8FF4-9672664F47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80050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2DCDEA-2798-913F-C5B4-7E4256577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A59DC3-7761-818A-9641-6C1980FAB1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732258C-CB7F-383A-FFCE-3E4E33E992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0C170D5-CC48-AFF7-1CF5-5295B659E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E651-9F8E-7F48-A1E1-2D83EEB0C7B7}" type="datetimeFigureOut">
              <a:rPr kumimoji="1" lang="zh-CN" altLang="en-US" smtClean="0"/>
              <a:t>2026/4/24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F06C55C-12D1-FFDE-2B28-26F99B5EF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6C3A047-883E-5E5B-6DFD-F752BB459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FBF22-B817-0A44-8FF4-9672664F47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80145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BE9537-4525-89BC-9790-FC516D5D2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5CEE7F2-1AAC-C6D1-0740-315EA25D86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B8B07C8-107A-7837-F224-922F69D8AD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47D3EB6-A009-21E8-A62E-70389B147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8BE651-9F8E-7F48-A1E1-2D83EEB0C7B7}" type="datetimeFigureOut">
              <a:rPr kumimoji="1" lang="zh-CN" altLang="en-US" smtClean="0"/>
              <a:t>2026/4/24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EBF982-62C6-D3A0-79D0-D8B1FD40C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0257030-F2B7-8B7E-18DF-29AFFD2D0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CFBF22-B817-0A44-8FF4-9672664F47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6982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001BEE5-7347-606F-FF0C-404D79D57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C1A166A-3D22-5411-5CE2-6F012E1D6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572BE2-8FB0-64EC-A113-93A383BE74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8BE651-9F8E-7F48-A1E1-2D83EEB0C7B7}" type="datetimeFigureOut">
              <a:rPr kumimoji="1" lang="zh-CN" altLang="en-US" smtClean="0"/>
              <a:t>2026/4/24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C176CC-7A41-6600-5196-5C517E6E5B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9087588-62A3-A9BD-8821-BA3A416F5A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CFBF22-B817-0A44-8FF4-9672664F47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87959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A8025E-D99F-B301-23F1-6E073F1840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zh-CN" dirty="0" err="1"/>
              <a:t>Openclaw</a:t>
            </a:r>
            <a:r>
              <a:rPr kumimoji="1" lang="zh-CN" altLang="en-US" dirty="0"/>
              <a:t>与</a:t>
            </a:r>
            <a:r>
              <a:rPr kumimoji="1" lang="en-US" altLang="zh-CN" dirty="0"/>
              <a:t>Traffic2.0</a:t>
            </a:r>
            <a:endParaRPr kumimoji="1"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90BC0DC-3F3C-78D0-8F04-086879B210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zh-CN" dirty="0"/>
              <a:t>By</a:t>
            </a:r>
            <a:r>
              <a:rPr kumimoji="1" lang="zh-CN" altLang="en-US" dirty="0"/>
              <a:t>谢云舒</a:t>
            </a:r>
          </a:p>
        </p:txBody>
      </p:sp>
    </p:spTree>
    <p:extLst>
      <p:ext uri="{BB962C8B-B14F-4D97-AF65-F5344CB8AC3E}">
        <p14:creationId xmlns:p14="http://schemas.microsoft.com/office/powerpoint/2010/main" val="1443866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78EED7-E0A1-20B7-A7D1-1E9B57622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从</a:t>
            </a:r>
            <a:r>
              <a:rPr kumimoji="1" lang="en-US" altLang="zh-CN" dirty="0"/>
              <a:t>AI</a:t>
            </a:r>
            <a:r>
              <a:rPr kumimoji="1" lang="zh-CN" altLang="en-US" dirty="0"/>
              <a:t>原生讲起（</a:t>
            </a:r>
            <a:r>
              <a:rPr kumimoji="1" lang="en-US" altLang="zh-CN" dirty="0"/>
              <a:t>cf.</a:t>
            </a:r>
            <a:r>
              <a:rPr kumimoji="1" lang="zh-CN" altLang="en-US" dirty="0"/>
              <a:t>互联网原生）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3EFC2E-5048-8C07-AC97-DC7D119EDD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AI</a:t>
            </a:r>
            <a:r>
              <a:rPr kumimoji="1" lang="zh-CN" altLang="en-US" dirty="0"/>
              <a:t>原生，即完全依赖于</a:t>
            </a:r>
            <a:r>
              <a:rPr kumimoji="1" lang="en-US" altLang="zh-CN" dirty="0"/>
              <a:t>AI</a:t>
            </a:r>
            <a:r>
              <a:rPr kumimoji="1" lang="zh-CN" altLang="en-US" dirty="0"/>
              <a:t>所形成的服务，而非既有服务</a:t>
            </a:r>
            <a:r>
              <a:rPr kumimoji="1" lang="en-US" altLang="zh-CN" dirty="0"/>
              <a:t>+AI</a:t>
            </a:r>
          </a:p>
          <a:p>
            <a:r>
              <a:rPr kumimoji="1" lang="en-US" altLang="zh-CN" dirty="0"/>
              <a:t>AI</a:t>
            </a:r>
            <a:r>
              <a:rPr kumimoji="1" lang="zh-CN" altLang="en-US" dirty="0"/>
              <a:t>购物？</a:t>
            </a:r>
            <a:endParaRPr kumimoji="1" lang="en-US" altLang="zh-CN" dirty="0"/>
          </a:p>
          <a:p>
            <a:r>
              <a:rPr kumimoji="1" lang="en-US" altLang="zh-CN" dirty="0"/>
              <a:t>AI</a:t>
            </a:r>
            <a:r>
              <a:rPr kumimoji="1" lang="zh-CN" altLang="en-US" dirty="0"/>
              <a:t>小游戏平台？</a:t>
            </a:r>
            <a:endParaRPr kumimoji="1" lang="en-US" altLang="zh-CN" dirty="0"/>
          </a:p>
          <a:p>
            <a:r>
              <a:rPr kumimoji="1" lang="en-US" altLang="zh-CN" dirty="0"/>
              <a:t>……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4696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296E7C-E50C-6FDA-0B07-0886497F5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安全问题？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99B8990-B3E2-C2F4-805D-2DD3B38870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AI</a:t>
            </a:r>
            <a:r>
              <a:rPr kumimoji="1" lang="zh-CN" altLang="en-US" dirty="0"/>
              <a:t>误操作</a:t>
            </a:r>
            <a:endParaRPr kumimoji="1" lang="en-US" altLang="zh-CN" dirty="0"/>
          </a:p>
          <a:p>
            <a:r>
              <a:rPr kumimoji="1" lang="zh-CN" altLang="en-US" dirty="0"/>
              <a:t>信息泄露</a:t>
            </a:r>
            <a:endParaRPr kumimoji="1" lang="en-US" altLang="zh-CN" dirty="0"/>
          </a:p>
          <a:p>
            <a:r>
              <a:rPr kumimoji="1" lang="zh-CN" altLang="en-US" dirty="0"/>
              <a:t>著作权问题</a:t>
            </a:r>
            <a:endParaRPr kumimoji="1"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5653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D86DD9-81DB-556C-D5D7-7BBCF4878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目录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27051BE-0F68-9BAE-7862-895D102904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1.LLM</a:t>
            </a:r>
            <a:r>
              <a:rPr kumimoji="1" lang="zh-CN" altLang="en-US" dirty="0"/>
              <a:t>时代简介</a:t>
            </a:r>
            <a:endParaRPr kumimoji="1" lang="en-US" altLang="zh-CN" dirty="0"/>
          </a:p>
          <a:p>
            <a:r>
              <a:rPr kumimoji="1" lang="en-US" altLang="zh-CN" dirty="0"/>
              <a:t>2.Traffic</a:t>
            </a:r>
            <a:r>
              <a:rPr kumimoji="1" lang="zh-CN" altLang="en-US" dirty="0"/>
              <a:t> </a:t>
            </a:r>
            <a:r>
              <a:rPr kumimoji="1" lang="en-US" altLang="zh-CN" dirty="0"/>
              <a:t>2.0</a:t>
            </a:r>
          </a:p>
          <a:p>
            <a:r>
              <a:rPr kumimoji="1" lang="en-US" altLang="zh-CN" dirty="0"/>
              <a:t>3.</a:t>
            </a:r>
            <a:r>
              <a:rPr kumimoji="1" lang="zh-CN" altLang="en-US" dirty="0"/>
              <a:t>关于未来的一些讨论</a:t>
            </a:r>
          </a:p>
        </p:txBody>
      </p:sp>
    </p:spTree>
    <p:extLst>
      <p:ext uri="{BB962C8B-B14F-4D97-AF65-F5344CB8AC3E}">
        <p14:creationId xmlns:p14="http://schemas.microsoft.com/office/powerpoint/2010/main" val="2595072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70D075-5CB1-7E12-A10A-F948AB677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1.LLM</a:t>
            </a:r>
            <a:r>
              <a:rPr kumimoji="1" lang="zh-CN" altLang="en-US" dirty="0"/>
              <a:t>时代简介（自</a:t>
            </a:r>
            <a:r>
              <a:rPr kumimoji="1" lang="en-US" altLang="zh-CN" dirty="0" err="1"/>
              <a:t>chatgpt</a:t>
            </a:r>
            <a:r>
              <a:rPr kumimoji="1" lang="zh-CN" altLang="en-US" dirty="0"/>
              <a:t>始）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9A0E57-5D1E-8D65-B85B-D102FD5477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5306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E9F1B4-4822-80E3-8F15-F863541DF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迄今为止的</a:t>
            </a:r>
            <a:r>
              <a:rPr kumimoji="1" lang="en-US" altLang="zh-CN" dirty="0"/>
              <a:t>LLM</a:t>
            </a:r>
            <a:r>
              <a:rPr kumimoji="1" lang="zh-CN" altLang="en-US" dirty="0"/>
              <a:t>：</a:t>
            </a:r>
            <a:br>
              <a:rPr kumimoji="1" lang="en-US" altLang="zh-CN" dirty="0"/>
            </a:br>
            <a:r>
              <a:rPr kumimoji="1" lang="zh-CN" altLang="en-US" dirty="0"/>
              <a:t>从图形界面操作到操作图形界面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29B1D4-3048-4D6B-068B-426BA68401F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zh-CN" sz="3600" b="1" dirty="0"/>
              <a:t>GPT</a:t>
            </a:r>
            <a:r>
              <a:rPr kumimoji="1" lang="zh-CN" altLang="en-US" sz="3600" b="1" dirty="0"/>
              <a:t>类工具</a:t>
            </a:r>
            <a:endParaRPr kumimoji="1" lang="en-US" altLang="zh-CN" sz="3600" b="1" dirty="0"/>
          </a:p>
          <a:p>
            <a:r>
              <a:rPr kumimoji="1" lang="zh-CN" altLang="en-US" dirty="0"/>
              <a:t>以</a:t>
            </a:r>
            <a:r>
              <a:rPr kumimoji="1" lang="en-US" altLang="zh-CN" dirty="0"/>
              <a:t>token</a:t>
            </a:r>
            <a:r>
              <a:rPr kumimoji="1" lang="zh-CN" altLang="en-US" dirty="0"/>
              <a:t>作为直接的商品</a:t>
            </a:r>
            <a:endParaRPr kumimoji="1" lang="en-US" altLang="zh-CN" dirty="0"/>
          </a:p>
          <a:p>
            <a:r>
              <a:rPr kumimoji="1" lang="en-US" altLang="zh-CN" dirty="0"/>
              <a:t>Token</a:t>
            </a:r>
            <a:r>
              <a:rPr kumimoji="1" lang="zh-CN" altLang="en-US" dirty="0"/>
              <a:t>消费量少</a:t>
            </a:r>
            <a:endParaRPr kumimoji="1" lang="en-US" altLang="zh-CN" dirty="0"/>
          </a:p>
          <a:p>
            <a:r>
              <a:rPr kumimoji="1" lang="zh-CN" altLang="en-US" dirty="0"/>
              <a:t>完全对人的操作界面，进出文件格式高度受限</a:t>
            </a:r>
            <a:endParaRPr kumimoji="1" lang="en-US" altLang="zh-CN" dirty="0"/>
          </a:p>
          <a:p>
            <a:r>
              <a:rPr kumimoji="1" lang="zh-CN" altLang="en-US" dirty="0"/>
              <a:t>以</a:t>
            </a:r>
            <a:r>
              <a:rPr kumimoji="1" lang="en-US" altLang="zh-CN" dirty="0" err="1"/>
              <a:t>chatgpt</a:t>
            </a:r>
            <a:r>
              <a:rPr kumimoji="1" lang="zh-CN" altLang="en-US" dirty="0"/>
              <a:t>为例</a:t>
            </a:r>
            <a:endParaRPr kumimoji="1" lang="en-US" altLang="zh-CN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80ECD8-E158-7199-901C-C1E810F8288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zh-CN" altLang="en-US" sz="3600" b="1" dirty="0"/>
              <a:t>类</a:t>
            </a:r>
            <a:r>
              <a:rPr kumimoji="1" lang="en-US" altLang="zh-CN" sz="3600" b="1" dirty="0"/>
              <a:t>claw</a:t>
            </a:r>
            <a:r>
              <a:rPr kumimoji="1" lang="zh-CN" altLang="en-US" sz="3600" b="1" dirty="0"/>
              <a:t> </a:t>
            </a:r>
            <a:r>
              <a:rPr kumimoji="1" lang="en-US" altLang="zh-CN" sz="3600" b="1" dirty="0"/>
              <a:t>agent</a:t>
            </a:r>
          </a:p>
          <a:p>
            <a:r>
              <a:rPr kumimoji="1" lang="zh-CN" altLang="en-US" dirty="0"/>
              <a:t>以</a:t>
            </a:r>
            <a:r>
              <a:rPr kumimoji="1" lang="en-US" altLang="zh-CN" dirty="0"/>
              <a:t>token</a:t>
            </a:r>
            <a:r>
              <a:rPr kumimoji="1" lang="zh-CN" altLang="en-US" dirty="0"/>
              <a:t>作为原料</a:t>
            </a:r>
            <a:endParaRPr kumimoji="1" lang="en-US" altLang="zh-CN" dirty="0"/>
          </a:p>
          <a:p>
            <a:r>
              <a:rPr kumimoji="1" lang="en-US" altLang="zh-CN" dirty="0"/>
              <a:t>Token</a:t>
            </a:r>
            <a:r>
              <a:rPr kumimoji="1" lang="zh-CN" altLang="en-US" dirty="0"/>
              <a:t>消费量巨大</a:t>
            </a:r>
            <a:endParaRPr kumimoji="1" lang="en-US" altLang="zh-CN" dirty="0"/>
          </a:p>
          <a:p>
            <a:r>
              <a:rPr kumimoji="1" lang="en-US" altLang="zh-CN" dirty="0" err="1"/>
              <a:t>API+MCP+skills</a:t>
            </a:r>
            <a:r>
              <a:rPr kumimoji="1" lang="zh-CN" altLang="en-US" dirty="0"/>
              <a:t>，可应对多种任务</a:t>
            </a:r>
            <a:endParaRPr kumimoji="1" lang="en-US" altLang="zh-CN" dirty="0"/>
          </a:p>
          <a:p>
            <a:r>
              <a:rPr kumimoji="1" lang="zh-CN" altLang="en-US" dirty="0"/>
              <a:t>以</a:t>
            </a:r>
            <a:r>
              <a:rPr kumimoji="1" lang="en-US" altLang="zh-CN" dirty="0" err="1"/>
              <a:t>workbuddy</a:t>
            </a:r>
            <a:r>
              <a:rPr kumimoji="1" lang="zh-CN" altLang="en-US" dirty="0"/>
              <a:t>为例</a:t>
            </a:r>
          </a:p>
        </p:txBody>
      </p:sp>
    </p:spTree>
    <p:extLst>
      <p:ext uri="{BB962C8B-B14F-4D97-AF65-F5344CB8AC3E}">
        <p14:creationId xmlns:p14="http://schemas.microsoft.com/office/powerpoint/2010/main" val="2848883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88BFFE-7E07-0FF4-EF79-DE4DBA10A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AI</a:t>
            </a:r>
            <a:r>
              <a:rPr kumimoji="1" lang="zh-CN" altLang="en-US" dirty="0"/>
              <a:t>智能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4DBB3A0-9E1B-DBE2-9FB4-45EB74107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7772400" cy="4447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777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400CFA-84B3-A1B8-A43D-6C947549E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2.</a:t>
            </a:r>
            <a:r>
              <a:rPr kumimoji="1" lang="zh-CN" altLang="en-US" dirty="0"/>
              <a:t>关于</a:t>
            </a:r>
            <a:r>
              <a:rPr kumimoji="1" lang="en-US" altLang="zh-CN" dirty="0"/>
              <a:t>Traffic</a:t>
            </a:r>
            <a:r>
              <a:rPr kumimoji="1" lang="zh-CN" altLang="en-US" dirty="0"/>
              <a:t> </a:t>
            </a:r>
            <a:r>
              <a:rPr kumimoji="1" lang="en-US" altLang="zh-CN" dirty="0"/>
              <a:t>2.0</a:t>
            </a:r>
            <a:r>
              <a:rPr kumimoji="1" lang="zh-CN" altLang="en-US" dirty="0"/>
              <a:t>概念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27293C-79AD-36D7-ABE9-EFC80896AD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从拨号时代</a:t>
            </a:r>
            <a:r>
              <a:rPr kumimoji="1" lang="en-US" altLang="zh-CN" dirty="0"/>
              <a:t>-</a:t>
            </a:r>
            <a:r>
              <a:rPr kumimoji="1" lang="zh-CN" altLang="en-US" dirty="0"/>
              <a:t>上网时代到</a:t>
            </a:r>
            <a:r>
              <a:rPr kumimoji="1" lang="en-US" altLang="zh-CN" dirty="0"/>
              <a:t>Agent</a:t>
            </a:r>
            <a:r>
              <a:rPr kumimoji="1" lang="zh-CN" altLang="en-US" dirty="0"/>
              <a:t>时代，重新定义流量</a:t>
            </a:r>
          </a:p>
        </p:txBody>
      </p:sp>
    </p:spTree>
    <p:extLst>
      <p:ext uri="{BB962C8B-B14F-4D97-AF65-F5344CB8AC3E}">
        <p14:creationId xmlns:p14="http://schemas.microsoft.com/office/powerpoint/2010/main" val="662375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B6D1D54E-E206-7CBC-07F4-304FA1EC33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088" y="18065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59A14153-D3BE-871F-2E3C-9190ABA80C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223385"/>
              </p:ext>
            </p:extLst>
          </p:nvPr>
        </p:nvGraphicFramePr>
        <p:xfrm>
          <a:off x="1364772" y="783771"/>
          <a:ext cx="9462456" cy="5225141"/>
        </p:xfrm>
        <a:graphic>
          <a:graphicData uri="http://schemas.openxmlformats.org/drawingml/2006/table">
            <a:tbl>
              <a:tblPr/>
              <a:tblGrid>
                <a:gridCol w="2365614">
                  <a:extLst>
                    <a:ext uri="{9D8B030D-6E8A-4147-A177-3AD203B41FA5}">
                      <a16:colId xmlns:a16="http://schemas.microsoft.com/office/drawing/2014/main" val="1411579155"/>
                    </a:ext>
                  </a:extLst>
                </a:gridCol>
                <a:gridCol w="2365614">
                  <a:extLst>
                    <a:ext uri="{9D8B030D-6E8A-4147-A177-3AD203B41FA5}">
                      <a16:colId xmlns:a16="http://schemas.microsoft.com/office/drawing/2014/main" val="3425398624"/>
                    </a:ext>
                  </a:extLst>
                </a:gridCol>
                <a:gridCol w="2365614">
                  <a:extLst>
                    <a:ext uri="{9D8B030D-6E8A-4147-A177-3AD203B41FA5}">
                      <a16:colId xmlns:a16="http://schemas.microsoft.com/office/drawing/2014/main" val="3867128239"/>
                    </a:ext>
                  </a:extLst>
                </a:gridCol>
                <a:gridCol w="2365614">
                  <a:extLst>
                    <a:ext uri="{9D8B030D-6E8A-4147-A177-3AD203B41FA5}">
                      <a16:colId xmlns:a16="http://schemas.microsoft.com/office/drawing/2014/main" val="679716936"/>
                    </a:ext>
                  </a:extLst>
                </a:gridCol>
              </a:tblGrid>
              <a:tr h="65314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维度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电信时代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互联网时代（</a:t>
                      </a:r>
                      <a:r>
                        <a:rPr lang="en-US" sz="1500">
                          <a:effectLst/>
                        </a:rPr>
                        <a:t>Traffic 1.0）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500" dirty="0">
                          <a:effectLst/>
                        </a:rPr>
                        <a:t>Agent </a:t>
                      </a:r>
                      <a:r>
                        <a:rPr lang="zh-CN" altLang="en-US" sz="1500" dirty="0">
                          <a:effectLst/>
                        </a:rPr>
                        <a:t>时代（</a:t>
                      </a:r>
                      <a:r>
                        <a:rPr lang="en-US" sz="1500" dirty="0">
                          <a:effectLst/>
                        </a:rPr>
                        <a:t>Traffic 2.0）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690207"/>
                  </a:ext>
                </a:extLst>
              </a:tr>
              <a:tr h="65314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用户参与形态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固话 </a:t>
                      </a:r>
                      <a:r>
                        <a:rPr lang="en-US" altLang="zh-CN" sz="1500">
                          <a:effectLst/>
                        </a:rPr>
                        <a:t>/ </a:t>
                      </a:r>
                      <a:r>
                        <a:rPr lang="zh-CN" altLang="en-US" sz="1500">
                          <a:effectLst/>
                        </a:rPr>
                        <a:t>移动电话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设备上的 </a:t>
                      </a:r>
                      <a:r>
                        <a:rPr lang="en-US" sz="1500">
                          <a:effectLst/>
                        </a:rPr>
                        <a:t>App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场景中的 </a:t>
                      </a:r>
                      <a:r>
                        <a:rPr lang="en-US" sz="1500">
                          <a:effectLst/>
                        </a:rPr>
                        <a:t>Agent（</a:t>
                      </a:r>
                      <a:r>
                        <a:rPr lang="zh-CN" altLang="en-US" sz="1500">
                          <a:effectLst/>
                        </a:rPr>
                        <a:t>智能体）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1959426"/>
                  </a:ext>
                </a:extLst>
              </a:tr>
              <a:tr h="37322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  <a:highlight>
                            <a:srgbClr val="FFFF00"/>
                          </a:highlight>
                        </a:rPr>
                        <a:t>用户行为方式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  <a:highlight>
                            <a:srgbClr val="FFFF00"/>
                          </a:highlight>
                        </a:rPr>
                        <a:t>拨号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  <a:highlight>
                            <a:srgbClr val="FFFF00"/>
                          </a:highlight>
                        </a:rPr>
                        <a:t>点击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 dirty="0">
                          <a:effectLst/>
                          <a:highlight>
                            <a:srgbClr val="FFFF00"/>
                          </a:highlight>
                        </a:rPr>
                        <a:t>意图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3990811"/>
                  </a:ext>
                </a:extLst>
              </a:tr>
              <a:tr h="65314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 dirty="0">
                          <a:effectLst/>
                        </a:rPr>
                        <a:t>核心指标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装机量 </a:t>
                      </a:r>
                      <a:r>
                        <a:rPr lang="en-US" altLang="zh-CN" sz="1500">
                          <a:effectLst/>
                        </a:rPr>
                        <a:t>/ </a:t>
                      </a:r>
                      <a:r>
                        <a:rPr lang="zh-CN" altLang="en-US" sz="1500">
                          <a:effectLst/>
                        </a:rPr>
                        <a:t>注册量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500">
                          <a:effectLst/>
                        </a:rPr>
                        <a:t>DAU / MAU / </a:t>
                      </a:r>
                      <a:r>
                        <a:rPr lang="zh-CN" altLang="en-US" sz="1500">
                          <a:effectLst/>
                        </a:rPr>
                        <a:t>活跃时长 </a:t>
                      </a:r>
                      <a:r>
                        <a:rPr lang="en-US" altLang="zh-CN" sz="1500">
                          <a:effectLst/>
                        </a:rPr>
                        <a:t>/ </a:t>
                      </a:r>
                      <a:r>
                        <a:rPr lang="en-US" sz="1500">
                          <a:effectLst/>
                        </a:rPr>
                        <a:t>PV / </a:t>
                      </a:r>
                      <a:r>
                        <a:rPr lang="zh-CN" altLang="en-US" sz="1500">
                          <a:effectLst/>
                        </a:rPr>
                        <a:t>点击 </a:t>
                      </a:r>
                      <a:r>
                        <a:rPr lang="en-US" altLang="zh-CN" sz="1500">
                          <a:effectLst/>
                        </a:rPr>
                        <a:t>/ </a:t>
                      </a:r>
                      <a:r>
                        <a:rPr lang="zh-CN" altLang="en-US" sz="1500">
                          <a:effectLst/>
                        </a:rPr>
                        <a:t>点赞与分享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500" dirty="0">
                          <a:effectLst/>
                        </a:rPr>
                        <a:t>Token </a:t>
                      </a:r>
                      <a:r>
                        <a:rPr lang="zh-CN" altLang="en-US" sz="1500" dirty="0">
                          <a:effectLst/>
                        </a:rPr>
                        <a:t>消耗量 </a:t>
                      </a:r>
                      <a:r>
                        <a:rPr lang="en-US" altLang="zh-CN" sz="1500" dirty="0">
                          <a:effectLst/>
                        </a:rPr>
                        <a:t>/ </a:t>
                      </a:r>
                      <a:r>
                        <a:rPr lang="en-US" sz="1500" dirty="0">
                          <a:effectLst/>
                        </a:rPr>
                        <a:t>DAA</a:t>
                      </a:r>
                      <a:r>
                        <a:rPr lang="zh-CN" altLang="en-US" sz="1500" dirty="0">
                          <a:effectLst/>
                        </a:rPr>
                        <a:t>（</a:t>
                      </a:r>
                      <a:r>
                        <a:rPr lang="en-US" altLang="zh-CN" sz="1500" dirty="0">
                          <a:effectLst/>
                        </a:rPr>
                        <a:t>Daily</a:t>
                      </a:r>
                      <a:r>
                        <a:rPr lang="zh-CN" altLang="en-US" sz="1500" dirty="0">
                          <a:effectLst/>
                        </a:rPr>
                        <a:t> </a:t>
                      </a:r>
                      <a:r>
                        <a:rPr lang="en-US" altLang="zh-CN" sz="1500" dirty="0">
                          <a:effectLst/>
                        </a:rPr>
                        <a:t>Active</a:t>
                      </a:r>
                      <a:r>
                        <a:rPr lang="zh-CN" altLang="en-US" sz="1500" dirty="0">
                          <a:effectLst/>
                        </a:rPr>
                        <a:t> </a:t>
                      </a:r>
                      <a:r>
                        <a:rPr lang="en-US" altLang="zh-CN" sz="1500" dirty="0">
                          <a:effectLst/>
                        </a:rPr>
                        <a:t>Agent</a:t>
                      </a:r>
                      <a:r>
                        <a:rPr lang="en-US" sz="1500" dirty="0">
                          <a:effectLst/>
                        </a:rPr>
                        <a:t>）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8302949"/>
                  </a:ext>
                </a:extLst>
              </a:tr>
              <a:tr h="65314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 dirty="0">
                          <a:effectLst/>
                        </a:rPr>
                        <a:t>「流量」的概念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不适用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 dirty="0">
                          <a:effectLst/>
                          <a:highlight>
                            <a:srgbClr val="FFFF00"/>
                          </a:highlight>
                        </a:rPr>
                        <a:t>注意力经济 </a:t>
                      </a:r>
                      <a:r>
                        <a:rPr lang="en-US" altLang="zh-CN" sz="1500" dirty="0">
                          <a:effectLst/>
                          <a:highlight>
                            <a:srgbClr val="FFFF00"/>
                          </a:highlight>
                        </a:rPr>
                        <a:t>—— </a:t>
                      </a:r>
                      <a:r>
                        <a:rPr lang="zh-CN" altLang="en-US" sz="1500" dirty="0">
                          <a:effectLst/>
                          <a:highlight>
                            <a:srgbClr val="FFFF00"/>
                          </a:highlight>
                        </a:rPr>
                        <a:t>追踪 </a:t>
                      </a:r>
                      <a:r>
                        <a:rPr lang="en-US" sz="1500" dirty="0">
                          <a:effectLst/>
                          <a:highlight>
                            <a:srgbClr val="FFFF00"/>
                          </a:highlight>
                        </a:rPr>
                        <a:t>App </a:t>
                      </a:r>
                      <a:r>
                        <a:rPr lang="zh-CN" altLang="en-US" sz="1500" dirty="0">
                          <a:effectLst/>
                          <a:highlight>
                            <a:srgbClr val="FFFF00"/>
                          </a:highlight>
                        </a:rPr>
                        <a:t>流量及其质量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500" dirty="0">
                          <a:effectLst/>
                          <a:highlight>
                            <a:srgbClr val="FFFF00"/>
                          </a:highlight>
                        </a:rPr>
                        <a:t>Token </a:t>
                      </a:r>
                      <a:r>
                        <a:rPr lang="zh-CN" altLang="en-US" sz="1500" dirty="0">
                          <a:effectLst/>
                          <a:highlight>
                            <a:srgbClr val="FFFF00"/>
                          </a:highlight>
                        </a:rPr>
                        <a:t>经济 </a:t>
                      </a:r>
                      <a:r>
                        <a:rPr lang="en-US" altLang="zh-CN" sz="1500" dirty="0">
                          <a:effectLst/>
                          <a:highlight>
                            <a:srgbClr val="FFFF00"/>
                          </a:highlight>
                        </a:rPr>
                        <a:t>—— </a:t>
                      </a:r>
                      <a:r>
                        <a:rPr lang="zh-CN" altLang="en-US" sz="1500" dirty="0">
                          <a:effectLst/>
                          <a:highlight>
                            <a:srgbClr val="FFFF00"/>
                          </a:highlight>
                        </a:rPr>
                        <a:t>追踪 </a:t>
                      </a:r>
                      <a:r>
                        <a:rPr lang="en-US" sz="1500" dirty="0">
                          <a:effectLst/>
                          <a:highlight>
                            <a:srgbClr val="FFFF00"/>
                          </a:highlight>
                        </a:rPr>
                        <a:t>Agent </a:t>
                      </a:r>
                      <a:r>
                        <a:rPr lang="zh-CN" altLang="en-US" sz="1500" dirty="0">
                          <a:effectLst/>
                          <a:highlight>
                            <a:srgbClr val="FFFF00"/>
                          </a:highlight>
                        </a:rPr>
                        <a:t>行为及其质量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6787753"/>
                  </a:ext>
                </a:extLst>
              </a:tr>
              <a:tr h="93306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变现模式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通话资费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运营商流量费 </a:t>
                      </a:r>
                      <a:r>
                        <a:rPr lang="en-US" altLang="zh-CN" sz="1500">
                          <a:effectLst/>
                        </a:rPr>
                        <a:t>+ </a:t>
                      </a:r>
                      <a:r>
                        <a:rPr lang="en-US" sz="1500">
                          <a:effectLst/>
                        </a:rPr>
                        <a:t>App </a:t>
                      </a:r>
                      <a:r>
                        <a:rPr lang="zh-CN" altLang="en-US" sz="1500">
                          <a:effectLst/>
                        </a:rPr>
                        <a:t>会员 </a:t>
                      </a:r>
                      <a:r>
                        <a:rPr lang="en-US" altLang="zh-CN" sz="1500">
                          <a:effectLst/>
                        </a:rPr>
                        <a:t>/ </a:t>
                      </a:r>
                      <a:r>
                        <a:rPr lang="zh-CN" altLang="en-US" sz="1500">
                          <a:effectLst/>
                        </a:rPr>
                        <a:t>广告收入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500">
                          <a:effectLst/>
                        </a:rPr>
                        <a:t>Token </a:t>
                      </a:r>
                      <a:r>
                        <a:rPr lang="zh-CN" altLang="en-US" sz="1500">
                          <a:effectLst/>
                        </a:rPr>
                        <a:t>费用（类运营商流量费）</a:t>
                      </a:r>
                      <a:r>
                        <a:rPr lang="en-US" altLang="zh-CN" sz="1500">
                          <a:effectLst/>
                        </a:rPr>
                        <a:t>+ </a:t>
                      </a:r>
                      <a:r>
                        <a:rPr lang="en-US" sz="1500">
                          <a:effectLst/>
                        </a:rPr>
                        <a:t>Agent </a:t>
                      </a:r>
                      <a:r>
                        <a:rPr lang="zh-CN" altLang="en-US" sz="1500">
                          <a:effectLst/>
                        </a:rPr>
                        <a:t>座席费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2658421"/>
                  </a:ext>
                </a:extLst>
              </a:tr>
              <a:tr h="65314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基础设施提供方（核心地位）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电信运营商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云计算服务商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模型服务提供商（地位被“下沉”为类似运营商）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9273188"/>
                  </a:ext>
                </a:extLst>
              </a:tr>
              <a:tr h="65314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生态主导者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500">
                          <a:effectLst/>
                        </a:rPr>
                        <a:t>运营商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500" dirty="0">
                          <a:effectLst/>
                        </a:rPr>
                        <a:t>App </a:t>
                      </a:r>
                      <a:r>
                        <a:rPr lang="zh-CN" altLang="en-US" sz="1500" dirty="0">
                          <a:effectLst/>
                        </a:rPr>
                        <a:t>平台 </a:t>
                      </a:r>
                      <a:r>
                        <a:rPr lang="en-US" altLang="zh-CN" sz="1500" dirty="0">
                          <a:effectLst/>
                        </a:rPr>
                        <a:t>/ </a:t>
                      </a:r>
                      <a:r>
                        <a:rPr lang="zh-CN" altLang="en-US" sz="1500" dirty="0">
                          <a:effectLst/>
                        </a:rPr>
                        <a:t>应用商店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500" dirty="0">
                          <a:effectLst/>
                        </a:rPr>
                        <a:t>Agent </a:t>
                      </a:r>
                      <a:r>
                        <a:rPr lang="zh-CN" altLang="en-US" sz="1500" dirty="0">
                          <a:effectLst/>
                        </a:rPr>
                        <a:t>服务提供商（新兴角色）</a:t>
                      </a:r>
                    </a:p>
                  </a:txBody>
                  <a:tcPr marL="77702" marR="77702" marT="38851" marB="38851" anchor="ctr">
                    <a:lnL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6E6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28696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0316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88B278-C4F1-23AD-EAC7-EE2C0BCCC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以送奶茶大战为例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EC018F-AAE1-7082-78C6-07E584F42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App</a:t>
            </a:r>
            <a:r>
              <a:rPr kumimoji="1" lang="zh-CN" altLang="en-US" dirty="0"/>
              <a:t>无头化</a:t>
            </a:r>
            <a:endParaRPr kumimoji="1" lang="en-US" altLang="zh-CN" dirty="0"/>
          </a:p>
          <a:p>
            <a:r>
              <a:rPr kumimoji="1" lang="zh-CN" altLang="en-US" dirty="0"/>
              <a:t>盈利模式需求超过模型性能需求</a:t>
            </a:r>
            <a:endParaRPr kumimoji="1" lang="en-US" altLang="zh-CN" dirty="0"/>
          </a:p>
          <a:p>
            <a:r>
              <a:rPr kumimoji="1" lang="zh-CN" altLang="en-US" dirty="0"/>
              <a:t>人发出意图，</a:t>
            </a:r>
            <a:r>
              <a:rPr kumimoji="1" lang="en-US" altLang="zh-CN" dirty="0"/>
              <a:t>AI</a:t>
            </a:r>
            <a:r>
              <a:rPr kumimoji="1" lang="zh-CN" altLang="en-US"/>
              <a:t>完成决策</a:t>
            </a:r>
            <a:endParaRPr kumimoji="1" lang="en-US" altLang="zh-CN" dirty="0"/>
          </a:p>
          <a:p>
            <a:r>
              <a:rPr kumimoji="1" lang="en-US" altLang="zh-CN" dirty="0"/>
              <a:t>……</a:t>
            </a:r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2696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F6EBCF-7EF4-180A-BF6C-52C75B0F6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3.</a:t>
            </a:r>
            <a:r>
              <a:rPr kumimoji="1" lang="zh-CN" altLang="en-US" dirty="0"/>
              <a:t>关于未来的讨论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11D2BDD-81D2-CA50-CF65-F8754BBD85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我们应该如何看待这个时代？机会在何方？</a:t>
            </a:r>
          </a:p>
        </p:txBody>
      </p:sp>
    </p:spTree>
    <p:extLst>
      <p:ext uri="{BB962C8B-B14F-4D97-AF65-F5344CB8AC3E}">
        <p14:creationId xmlns:p14="http://schemas.microsoft.com/office/powerpoint/2010/main" val="977319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a32856f2-1731-405c-b53d-480e26413adf}" enabled="0" method="" siteId="{a32856f2-1731-405c-b53d-480e26413ad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2269</TotalTime>
  <Words>370</Words>
  <Application>Microsoft Macintosh PowerPoint</Application>
  <PresentationFormat>宽屏</PresentationFormat>
  <Paragraphs>70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等线</vt:lpstr>
      <vt:lpstr>等线 Light</vt:lpstr>
      <vt:lpstr>Arial</vt:lpstr>
      <vt:lpstr>Office 主题​​</vt:lpstr>
      <vt:lpstr>Openclaw与Traffic2.0</vt:lpstr>
      <vt:lpstr>目录</vt:lpstr>
      <vt:lpstr>1.LLM时代简介（自chatgpt始）</vt:lpstr>
      <vt:lpstr>迄今为止的LLM： 从图形界面操作到操作图形界面</vt:lpstr>
      <vt:lpstr>AI智能</vt:lpstr>
      <vt:lpstr>2.关于Traffic 2.0概念</vt:lpstr>
      <vt:lpstr>PowerPoint 演示文稿</vt:lpstr>
      <vt:lpstr>以送奶茶大战为例</vt:lpstr>
      <vt:lpstr>3.关于未来的讨论</vt:lpstr>
      <vt:lpstr>从AI原生讲起（cf.互联网原生）</vt:lpstr>
      <vt:lpstr>安全问题？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yunshuxie(YUNSHU XIE)</dc:creator>
  <cp:lastModifiedBy>yunshuxie(YUNSHU XIE)</cp:lastModifiedBy>
  <cp:revision>2</cp:revision>
  <dcterms:created xsi:type="dcterms:W3CDTF">2026-04-22T01:01:47Z</dcterms:created>
  <dcterms:modified xsi:type="dcterms:W3CDTF">2026-04-24T07:47:17Z</dcterms:modified>
</cp:coreProperties>
</file>